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2" r:id="rId3"/>
    <p:sldId id="268" r:id="rId4"/>
    <p:sldId id="263" r:id="rId5"/>
    <p:sldId id="269" r:id="rId6"/>
    <p:sldId id="270" r:id="rId7"/>
    <p:sldId id="271" r:id="rId8"/>
    <p:sldId id="275" r:id="rId9"/>
    <p:sldId id="272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61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3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74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64" y="168"/>
      </p:cViewPr>
      <p:guideLst>
        <p:guide pos="393"/>
        <p:guide pos="7256"/>
        <p:guide orient="horz" pos="648"/>
        <p:guide orient="horz" pos="712"/>
        <p:guide orient="horz" pos="3928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719C566B-5383-41C0-95CD-656435C8DF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85" t="168" r="678"/>
          <a:stretch>
            <a:fillRect/>
          </a:stretch>
        </p:blipFill>
        <p:spPr>
          <a:xfrm>
            <a:off x="0" y="0"/>
            <a:ext cx="12192000" cy="6899421"/>
          </a:xfrm>
          <a:custGeom>
            <a:avLst/>
            <a:gdLst>
              <a:gd name="connsiteX0" fmla="*/ 0 w 12192000"/>
              <a:gd name="connsiteY0" fmla="*/ 0 h 6899421"/>
              <a:gd name="connsiteX1" fmla="*/ 12192000 w 12192000"/>
              <a:gd name="connsiteY1" fmla="*/ 0 h 6899421"/>
              <a:gd name="connsiteX2" fmla="*/ 12192000 w 12192000"/>
              <a:gd name="connsiteY2" fmla="*/ 6899421 h 6899421"/>
              <a:gd name="connsiteX3" fmla="*/ 0 w 12192000"/>
              <a:gd name="connsiteY3" fmla="*/ 6899421 h 6899421"/>
              <a:gd name="connsiteX4" fmla="*/ 0 w 12192000"/>
              <a:gd name="connsiteY4" fmla="*/ 0 h 689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99421">
                <a:moveTo>
                  <a:pt x="0" y="0"/>
                </a:moveTo>
                <a:lnTo>
                  <a:pt x="12192000" y="0"/>
                </a:lnTo>
                <a:lnTo>
                  <a:pt x="12192000" y="6899421"/>
                </a:lnTo>
                <a:lnTo>
                  <a:pt x="0" y="6899421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C2ADB7D-53AE-46A7-9BC5-EE23C37177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52359" y="1729557"/>
            <a:ext cx="7456054" cy="299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1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6DD1190-E110-41A9-9251-945DFBE539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72" t="1186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237720"/>
              <a:gd name="connsiteY0" fmla="*/ 0 h 6858000"/>
              <a:gd name="connsiteX1" fmla="*/ 12237720 w 12237720"/>
              <a:gd name="connsiteY1" fmla="*/ 0 h 6858000"/>
              <a:gd name="connsiteX2" fmla="*/ 12237720 w 12237720"/>
              <a:gd name="connsiteY2" fmla="*/ 6858000 h 6858000"/>
              <a:gd name="connsiteX3" fmla="*/ 0 w 12237720"/>
              <a:gd name="connsiteY3" fmla="*/ 6858000 h 6858000"/>
              <a:gd name="connsiteX4" fmla="*/ 0 w 1223772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37720" h="6858000">
                <a:moveTo>
                  <a:pt x="0" y="0"/>
                </a:moveTo>
                <a:lnTo>
                  <a:pt x="12237720" y="0"/>
                </a:lnTo>
                <a:lnTo>
                  <a:pt x="1223772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BECF8AF-EF0C-4B94-9422-68D3EB5285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5544" y="2248648"/>
            <a:ext cx="1908213" cy="13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12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EA0E102-341D-4776-9ABD-A4C79DA7B5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85" t="168" r="678"/>
          <a:stretch>
            <a:fillRect/>
          </a:stretch>
        </p:blipFill>
        <p:spPr>
          <a:xfrm>
            <a:off x="0" y="0"/>
            <a:ext cx="12192000" cy="6899421"/>
          </a:xfrm>
          <a:custGeom>
            <a:avLst/>
            <a:gdLst>
              <a:gd name="connsiteX0" fmla="*/ 0 w 12192000"/>
              <a:gd name="connsiteY0" fmla="*/ 0 h 6899421"/>
              <a:gd name="connsiteX1" fmla="*/ 12192000 w 12192000"/>
              <a:gd name="connsiteY1" fmla="*/ 0 h 6899421"/>
              <a:gd name="connsiteX2" fmla="*/ 12192000 w 12192000"/>
              <a:gd name="connsiteY2" fmla="*/ 6899421 h 6899421"/>
              <a:gd name="connsiteX3" fmla="*/ 0 w 12192000"/>
              <a:gd name="connsiteY3" fmla="*/ 6899421 h 6899421"/>
              <a:gd name="connsiteX4" fmla="*/ 0 w 12192000"/>
              <a:gd name="connsiteY4" fmla="*/ 0 h 689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99421">
                <a:moveTo>
                  <a:pt x="0" y="0"/>
                </a:moveTo>
                <a:lnTo>
                  <a:pt x="12192000" y="0"/>
                </a:lnTo>
                <a:lnTo>
                  <a:pt x="12192000" y="6899421"/>
                </a:lnTo>
                <a:lnTo>
                  <a:pt x="0" y="6899421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02E2AF2-63EA-4F6B-B313-5998E6E048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7922" y="1380969"/>
            <a:ext cx="9736156" cy="35116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7723F7A-F6C4-4CF2-A94F-8714261A4717}"/>
              </a:ext>
            </a:extLst>
          </p:cNvPr>
          <p:cNvSpPr txBox="1"/>
          <p:nvPr userDrawn="1"/>
        </p:nvSpPr>
        <p:spPr>
          <a:xfrm>
            <a:off x="1655754" y="1513491"/>
            <a:ext cx="21681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PART</a:t>
            </a:r>
            <a:endParaRPr lang="zh-CN" altLang="en-US" sz="60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" name="文本占位符 12">
            <a:extLst>
              <a:ext uri="{FF2B5EF4-FFF2-40B4-BE49-F238E27FC236}">
                <a16:creationId xmlns:a16="http://schemas.microsoft.com/office/drawing/2014/main" id="{4934EE76-036D-44EB-A8FA-05BD2CF7C6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04161" y="1691653"/>
            <a:ext cx="1095178" cy="7217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6000" b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占位符 17">
            <a:extLst>
              <a:ext uri="{FF2B5EF4-FFF2-40B4-BE49-F238E27FC236}">
                <a16:creationId xmlns:a16="http://schemas.microsoft.com/office/drawing/2014/main" id="{84428B41-73F3-4A0D-8073-486F1E2325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3584" y="3311634"/>
            <a:ext cx="7614001" cy="8913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7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2347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89CBBA3-0D97-42F8-A21D-F21EAD7AD1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73287" y="6260540"/>
            <a:ext cx="4718713" cy="59746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CD53043-0B49-476B-8167-4A52161A281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9477" y="340682"/>
            <a:ext cx="621846" cy="8535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2FF952D-BA17-401C-A8B5-77411737F00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82432" y="4974173"/>
            <a:ext cx="1109568" cy="1883827"/>
          </a:xfrm>
          <a:prstGeom prst="rect">
            <a:avLst/>
          </a:prstGeom>
        </p:spPr>
      </p:pic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256CA53E-805F-4AA2-B817-95ED9A8DEF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4752" y="493075"/>
            <a:ext cx="10641467" cy="7011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rgbClr val="333F5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3C2138DA-9AF1-4A7D-880D-007D9D7833B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52487" y="1566291"/>
            <a:ext cx="10642600" cy="44008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>
                <a:solidFill>
                  <a:srgbClr val="222A35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3848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DCAE348-0DBC-4166-B804-F8FF8A96F1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4569" y="206984"/>
            <a:ext cx="9022862" cy="644403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328F4EB-CCDB-41A3-B08A-1EFDD8C2B060}"/>
              </a:ext>
            </a:extLst>
          </p:cNvPr>
          <p:cNvSpPr/>
          <p:nvPr userDrawn="1"/>
        </p:nvSpPr>
        <p:spPr>
          <a:xfrm>
            <a:off x="0" y="-26397"/>
            <a:ext cx="12192000" cy="6884397"/>
          </a:xfrm>
          <a:prstGeom prst="rect">
            <a:avLst/>
          </a:prstGeom>
          <a:solidFill>
            <a:schemeClr val="tx2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6B341F2-E024-4D5C-96E3-3E4D09CBC418}"/>
              </a:ext>
            </a:extLst>
          </p:cNvPr>
          <p:cNvSpPr/>
          <p:nvPr userDrawn="1"/>
        </p:nvSpPr>
        <p:spPr>
          <a:xfrm>
            <a:off x="0" y="1712617"/>
            <a:ext cx="12192000" cy="2870791"/>
          </a:xfrm>
          <a:prstGeom prst="rect">
            <a:avLst/>
          </a:prstGeom>
          <a:solidFill>
            <a:srgbClr val="44546A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6" name="文本占位符 8">
            <a:extLst>
              <a:ext uri="{FF2B5EF4-FFF2-40B4-BE49-F238E27FC236}">
                <a16:creationId xmlns:a16="http://schemas.microsoft.com/office/drawing/2014/main" id="{148A9713-CE83-406B-BD0E-08B782DA4B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89037" y="2339968"/>
            <a:ext cx="9815062" cy="9749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660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defRPr>
            </a:lvl1pPr>
            <a:lvl2pPr>
              <a:defRPr sz="4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>
              <a:defRPr sz="4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>
              <a:defRPr sz="4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>
              <a:defRPr sz="4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文本占位符 14">
            <a:extLst>
              <a:ext uri="{FF2B5EF4-FFF2-40B4-BE49-F238E27FC236}">
                <a16:creationId xmlns:a16="http://schemas.microsoft.com/office/drawing/2014/main" id="{79CFA881-A6FD-4DBA-B858-222C635298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89037" y="3690364"/>
            <a:ext cx="9813925" cy="3603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5243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不知道有什么用但蛮好看的口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40FD34D-6B0A-4FD2-BDC3-93E09366F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5835" y="5228021"/>
            <a:ext cx="4304149" cy="140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3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色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07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深色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72C744E-49AB-4479-BD95-94C793C8EB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85" t="168" r="678"/>
          <a:stretch>
            <a:fillRect/>
          </a:stretch>
        </p:blipFill>
        <p:spPr>
          <a:xfrm>
            <a:off x="0" y="0"/>
            <a:ext cx="12192000" cy="6899421"/>
          </a:xfrm>
          <a:custGeom>
            <a:avLst/>
            <a:gdLst>
              <a:gd name="connsiteX0" fmla="*/ 0 w 12192000"/>
              <a:gd name="connsiteY0" fmla="*/ 0 h 6899421"/>
              <a:gd name="connsiteX1" fmla="*/ 12192000 w 12192000"/>
              <a:gd name="connsiteY1" fmla="*/ 0 h 6899421"/>
              <a:gd name="connsiteX2" fmla="*/ 12192000 w 12192000"/>
              <a:gd name="connsiteY2" fmla="*/ 6899421 h 6899421"/>
              <a:gd name="connsiteX3" fmla="*/ 0 w 12192000"/>
              <a:gd name="connsiteY3" fmla="*/ 6899421 h 6899421"/>
              <a:gd name="connsiteX4" fmla="*/ 0 w 12192000"/>
              <a:gd name="connsiteY4" fmla="*/ 0 h 689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99421">
                <a:moveTo>
                  <a:pt x="0" y="0"/>
                </a:moveTo>
                <a:lnTo>
                  <a:pt x="12192000" y="0"/>
                </a:lnTo>
                <a:lnTo>
                  <a:pt x="12192000" y="6899421"/>
                </a:lnTo>
                <a:lnTo>
                  <a:pt x="0" y="6899421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5298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364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5" r:id="rId5"/>
    <p:sldLayoutId id="2147483653" r:id="rId6"/>
    <p:sldLayoutId id="2147483656" r:id="rId7"/>
    <p:sldLayoutId id="214748365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ros.org/en/api/geometry_msgs/html/msg/Pose.html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53B100-5F1A-4FF9-A063-2AC9D5F8158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654785" y="2900064"/>
            <a:ext cx="1789138" cy="85780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CN" sz="6000" b="0" dirty="0">
                <a:solidFill>
                  <a:schemeClr val="bg1">
                    <a:lumMod val="9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AI</a:t>
            </a:r>
            <a:r>
              <a:rPr lang="zh-CN" altLang="en-US" sz="6000" b="0" dirty="0">
                <a:solidFill>
                  <a:schemeClr val="bg1">
                    <a:lumMod val="9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组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926EF44-68B8-409C-BE81-F55F889F5E7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97284" y="4073188"/>
            <a:ext cx="3346817" cy="679571"/>
          </a:xfrm>
          <a:prstGeom prst="rect">
            <a:avLst/>
          </a:prstGeom>
        </p:spPr>
        <p:txBody>
          <a:bodyPr/>
          <a:lstStyle/>
          <a:p>
            <a:pPr marL="0" indent="0" algn="dist">
              <a:buNone/>
            </a:pP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夏 季 </a:t>
            </a:r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 训</a:t>
            </a:r>
            <a:endParaRPr lang="zh-CN" altLang="en-US" sz="2800" b="1" u="sng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1B40EB9-8E8A-6308-6A75-329C1DA2F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074" y="2900064"/>
            <a:ext cx="932292" cy="8578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FFAE948-5ED9-2593-AC81-7DBD61FD3B2C}"/>
              </a:ext>
            </a:extLst>
          </p:cNvPr>
          <p:cNvSpPr/>
          <p:nvPr/>
        </p:nvSpPr>
        <p:spPr>
          <a:xfrm>
            <a:off x="6197284" y="2751068"/>
            <a:ext cx="3346817" cy="1155801"/>
          </a:xfrm>
          <a:prstGeom prst="rect">
            <a:avLst/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61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build="p"/>
      <p:bldP spid="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C4B80A-6867-EE8B-6B65-ACC09A2C7E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三维空间的刚体运动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3F31AE-3134-0836-3B69-F68BA6F84F3A}"/>
              </a:ext>
            </a:extLst>
          </p:cNvPr>
          <p:cNvSpPr txBox="1"/>
          <p:nvPr/>
        </p:nvSpPr>
        <p:spPr>
          <a:xfrm>
            <a:off x="1054752" y="1507891"/>
            <a:ext cx="974248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于是得到：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       我们把中间的阵拿出来，定义成一个矩阵 </a:t>
            </a:r>
            <a:r>
              <a:rPr lang="en-US" altLang="zh-CN" sz="2000" i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R</a:t>
            </a:r>
            <a:r>
              <a:rPr lang="zh-CN" altLang="en-US" sz="2000" dirty="0"/>
              <a:t>。这个矩阵刻画了旋转前后同一个向量的坐标变换关系。只要旋转是一样的，那么这个矩阵也是一样的。可以说，矩阵 </a:t>
            </a:r>
            <a:r>
              <a:rPr lang="en-US" altLang="zh-CN" sz="2000" i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R </a:t>
            </a:r>
            <a:r>
              <a:rPr lang="zh-CN" altLang="en-US" sz="2000" dirty="0"/>
              <a:t>描述了旋转本身。因此它又称为</a:t>
            </a:r>
            <a:r>
              <a:rPr lang="zh-CN" altLang="en-US" sz="2000" b="1" dirty="0"/>
              <a:t>旋转矩阵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r>
              <a:rPr lang="zh-CN" altLang="en-US" sz="2000" dirty="0"/>
              <a:t>       可以验证：</a:t>
            </a:r>
            <a:r>
              <a:rPr lang="en-US" altLang="zh-CN" sz="2000" i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R </a:t>
            </a:r>
            <a:r>
              <a:rPr lang="zh-CN" altLang="en-US" sz="2000" dirty="0"/>
              <a:t>是一个行列式为</a:t>
            </a:r>
            <a:r>
              <a:rPr lang="en-US" altLang="zh-CN" sz="2000" dirty="0"/>
              <a:t>1</a:t>
            </a:r>
            <a:r>
              <a:rPr lang="zh-CN" altLang="en-US" sz="2000" dirty="0"/>
              <a:t>的正交矩阵；反之，满足这个性质的矩阵称为</a:t>
            </a:r>
            <a:r>
              <a:rPr lang="zh-CN" altLang="en-US" sz="2000" b="1" dirty="0"/>
              <a:t>旋转矩阵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r>
              <a:rPr lang="en-US" altLang="zh-CN" sz="2000" dirty="0"/>
              <a:t>       </a:t>
            </a:r>
            <a:r>
              <a:rPr lang="zh-CN" altLang="en-US" sz="2000" dirty="0"/>
              <a:t>可以得出：</a:t>
            </a:r>
            <a:endParaRPr lang="en-US" altLang="zh-CN" sz="2000" dirty="0"/>
          </a:p>
          <a:p>
            <a:endParaRPr lang="zh-CN" altLang="en-US" sz="2000" dirty="0"/>
          </a:p>
          <a:p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16EB14-3917-E706-90D3-1E3A427EA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752" y="1821034"/>
            <a:ext cx="4815998" cy="148316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3F76249-5E04-0951-5839-42FF0A993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250" y="5234979"/>
            <a:ext cx="2140060" cy="46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8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C4B80A-6867-EE8B-6B65-ACC09A2C7E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三维空间的刚体运动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3F31AE-3134-0836-3B69-F68BA6F84F3A}"/>
              </a:ext>
            </a:extLst>
          </p:cNvPr>
          <p:cNvSpPr txBox="1"/>
          <p:nvPr/>
        </p:nvSpPr>
        <p:spPr>
          <a:xfrm>
            <a:off x="1054752" y="1507891"/>
            <a:ext cx="974248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旋转（用 </a:t>
            </a:r>
            <a:r>
              <a:rPr lang="en-US" altLang="zh-CN" sz="2000" i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R </a:t>
            </a:r>
            <a:r>
              <a:rPr lang="zh-CN" altLang="en-US" sz="2000" dirty="0"/>
              <a:t>描述）加平移（用平移向量 </a:t>
            </a:r>
            <a:r>
              <a:rPr lang="en-US" altLang="zh-CN" sz="2000" i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t </a:t>
            </a:r>
            <a:r>
              <a:rPr lang="zh-CN" altLang="en-US" sz="2000" dirty="0"/>
              <a:t>描述）：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两个坐标系间的运动可用</a:t>
            </a:r>
            <a:r>
              <a:rPr lang="en-US" altLang="zh-CN" sz="2000" i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R </a:t>
            </a:r>
            <a:r>
              <a:rPr lang="zh-CN" altLang="en-US" sz="2000" i="1" dirty="0">
                <a:latin typeface="+mn-ea"/>
                <a:cs typeface="DejaVu Math TeX Gyre" panose="02000503000000000000" pitchFamily="2" charset="0"/>
              </a:rPr>
              <a:t>，</a:t>
            </a:r>
            <a:r>
              <a:rPr lang="en-US" altLang="zh-CN" sz="2000" i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t </a:t>
            </a:r>
            <a:r>
              <a:rPr lang="zh-CN" altLang="en-US" sz="2000" dirty="0"/>
              <a:t>完全描述。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矩阵表示方式有几个缺点：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旋转矩阵 </a:t>
            </a:r>
            <a:r>
              <a:rPr lang="en-US" altLang="zh-CN" sz="2000" i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R</a:t>
            </a:r>
            <a:r>
              <a:rPr lang="en-US" altLang="zh-CN" sz="2000" dirty="0"/>
              <a:t> </a:t>
            </a:r>
            <a:r>
              <a:rPr lang="zh-CN" altLang="en-US" sz="2000" dirty="0"/>
              <a:t>有九个元素，但仅有三个自由度。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旋转矩阵自身带有约束：它必须是个正交矩阵，且行列式为 </a:t>
            </a:r>
            <a:r>
              <a:rPr lang="en-US" altLang="zh-CN" sz="2000" dirty="0"/>
              <a:t>1</a:t>
            </a:r>
            <a:r>
              <a:rPr lang="zh-CN" altLang="en-US" sz="2000" dirty="0"/>
              <a:t>。当 我们想要估计或优化一个旋转矩阵时，这些约束会使得求解变得困难。</a:t>
            </a:r>
            <a:endParaRPr lang="en-US" altLang="zh-CN" sz="2000" dirty="0"/>
          </a:p>
          <a:p>
            <a:r>
              <a:rPr lang="zh-CN" altLang="en-US" sz="2000" dirty="0"/>
              <a:t> </a:t>
            </a:r>
          </a:p>
          <a:p>
            <a:r>
              <a:rPr lang="zh-CN" altLang="en-US" sz="2000" dirty="0"/>
              <a:t>能否以更少更紧凑的元素表达旋转？</a:t>
            </a:r>
          </a:p>
          <a:p>
            <a:endParaRPr lang="zh-CN" altLang="en-US" sz="2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BCABD3A-2E8B-7BF1-EC16-1B668E1D50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46" b="13568"/>
          <a:stretch/>
        </p:blipFill>
        <p:spPr>
          <a:xfrm>
            <a:off x="1054752" y="1932451"/>
            <a:ext cx="3066533" cy="78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26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C4B80A-6867-EE8B-6B65-ACC09A2C7E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三维空间的刚体运动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3F31AE-3134-0836-3B69-F68BA6F84F3A}"/>
              </a:ext>
            </a:extLst>
          </p:cNvPr>
          <p:cNvSpPr txBox="1"/>
          <p:nvPr/>
        </p:nvSpPr>
        <p:spPr>
          <a:xfrm>
            <a:off x="1054752" y="1507891"/>
            <a:ext cx="974248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2"/>
                </a:solidFill>
              </a:rPr>
              <a:t>旋转向量</a:t>
            </a:r>
            <a:endParaRPr lang="en-US" altLang="zh-CN" sz="2800" b="1" dirty="0">
              <a:solidFill>
                <a:schemeClr val="tx2"/>
              </a:solidFill>
            </a:endParaRPr>
          </a:p>
          <a:p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任意旋转都可以用一个旋转轴和一个旋转角来刻画。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方向为旋转轴，长度为旋转角。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称为角轴</a:t>
            </a:r>
            <a:r>
              <a:rPr lang="en-US" altLang="zh-CN" sz="2000" dirty="0"/>
              <a:t>/</a:t>
            </a:r>
            <a:r>
              <a:rPr lang="zh-CN" altLang="en-US" sz="2000" dirty="0"/>
              <a:t>轴角（</a:t>
            </a:r>
            <a:r>
              <a:rPr lang="en-US" altLang="zh-CN" sz="2000" dirty="0"/>
              <a:t>Angle Axis</a:t>
            </a:r>
            <a:r>
              <a:rPr lang="zh-CN" altLang="en-US" sz="2000" dirty="0"/>
              <a:t>）或</a:t>
            </a:r>
            <a:r>
              <a:rPr lang="zh-CN" altLang="en-US" sz="2000" b="1" dirty="0"/>
              <a:t>旋转向量</a:t>
            </a:r>
            <a:r>
              <a:rPr lang="zh-CN" altLang="en-US" sz="2000" dirty="0"/>
              <a:t>（</a:t>
            </a:r>
            <a:r>
              <a:rPr lang="en-US" altLang="zh-CN" sz="2000" dirty="0"/>
              <a:t>Rotation Vector</a:t>
            </a:r>
            <a:r>
              <a:rPr lang="zh-CN" altLang="en-US" sz="2000" dirty="0"/>
              <a:t>）。</a:t>
            </a:r>
          </a:p>
          <a:p>
            <a:endParaRPr lang="zh-CN" altLang="en-US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185463-57D3-C922-03A9-620227CFC4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714"/>
          <a:stretch/>
        </p:blipFill>
        <p:spPr>
          <a:xfrm>
            <a:off x="1493664" y="3429000"/>
            <a:ext cx="3755228" cy="286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C4B80A-6867-EE8B-6B65-ACC09A2C7E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三维空间的刚体运动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3F31AE-3134-0836-3B69-F68BA6F84F3A}"/>
              </a:ext>
            </a:extLst>
          </p:cNvPr>
          <p:cNvSpPr txBox="1"/>
          <p:nvPr/>
        </p:nvSpPr>
        <p:spPr>
          <a:xfrm>
            <a:off x="1054752" y="1507891"/>
            <a:ext cx="97424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2"/>
                </a:solidFill>
              </a:rPr>
              <a:t>欧拉角</a:t>
            </a:r>
            <a:endParaRPr lang="en-US" altLang="zh-CN" sz="2800" b="1" dirty="0">
              <a:solidFill>
                <a:schemeClr val="tx2"/>
              </a:solidFill>
            </a:endParaRPr>
          </a:p>
          <a:p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将旋转分解为三个方向上的转动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例，按 </a:t>
            </a:r>
            <a:r>
              <a:rPr lang="en-US" altLang="zh-CN" sz="2000" b="1" dirty="0"/>
              <a:t>Z-Y-X </a:t>
            </a:r>
            <a:r>
              <a:rPr lang="zh-CN" altLang="en-US" sz="2000" dirty="0"/>
              <a:t>顺序转动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轴可以是定轴或动轴，顺序亦可不同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常见的有：</a:t>
            </a:r>
            <a:r>
              <a:rPr lang="en-US" altLang="zh-CN" sz="2000" b="1" dirty="0"/>
              <a:t>yaw-pitch-roll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E0C8509-2623-157F-C2D6-30FE67731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66" y="1507891"/>
            <a:ext cx="4632182" cy="438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16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C4B80A-6867-EE8B-6B65-ACC09A2C7E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三维空间的刚体运动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3F31AE-3134-0836-3B69-F68BA6F84F3A}"/>
              </a:ext>
            </a:extLst>
          </p:cNvPr>
          <p:cNvSpPr txBox="1"/>
          <p:nvPr/>
        </p:nvSpPr>
        <p:spPr>
          <a:xfrm>
            <a:off x="1054752" y="1507891"/>
            <a:ext cx="974248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2"/>
                </a:solidFill>
              </a:rPr>
              <a:t>俯仰角</a:t>
            </a:r>
            <a:r>
              <a:rPr lang="en-US" altLang="zh-CN" sz="2800" b="1" dirty="0">
                <a:solidFill>
                  <a:schemeClr val="tx2"/>
                </a:solidFill>
              </a:rPr>
              <a:t>/</a:t>
            </a:r>
            <a:r>
              <a:rPr lang="zh-CN" altLang="en-US" sz="2800" b="1" dirty="0">
                <a:solidFill>
                  <a:schemeClr val="tx2"/>
                </a:solidFill>
              </a:rPr>
              <a:t>偏航角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绕物体的</a:t>
            </a:r>
            <a:r>
              <a:rPr lang="en-US" altLang="zh-CN" sz="2000" dirty="0"/>
              <a:t>Z</a:t>
            </a:r>
            <a:r>
              <a:rPr lang="zh-CN" altLang="en-US" sz="2000" dirty="0"/>
              <a:t>轴旋转，得到偏航角</a:t>
            </a:r>
            <a:r>
              <a:rPr lang="en-US" altLang="zh-CN" sz="2000" b="1" dirty="0"/>
              <a:t>yaw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绕旋转之后的</a:t>
            </a:r>
            <a:r>
              <a:rPr lang="en-US" altLang="zh-CN" sz="2000" dirty="0"/>
              <a:t>Y</a:t>
            </a:r>
            <a:r>
              <a:rPr lang="zh-CN" altLang="en-US" sz="2000" dirty="0"/>
              <a:t>轴旋转，得到俯仰角</a:t>
            </a:r>
            <a:r>
              <a:rPr lang="en-US" altLang="zh-CN" sz="2000" b="1" dirty="0"/>
              <a:t>pitch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绕旋转之后的</a:t>
            </a:r>
            <a:r>
              <a:rPr lang="en-US" altLang="zh-CN" sz="2000" dirty="0"/>
              <a:t>X</a:t>
            </a:r>
            <a:r>
              <a:rPr lang="zh-CN" altLang="en-US" sz="2000" dirty="0"/>
              <a:t>轴旋转，得到滚转角</a:t>
            </a:r>
            <a:r>
              <a:rPr lang="en-US" altLang="zh-CN" sz="2000" b="1" dirty="0"/>
              <a:t>roll</a:t>
            </a:r>
            <a:endParaRPr lang="zh-CN" alt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 b="1" dirty="0"/>
          </a:p>
        </p:txBody>
      </p:sp>
      <p:pic>
        <p:nvPicPr>
          <p:cNvPr id="1028" name="Picture 4" descr="pitch yaw roll 的区别（转载） - 江南雨 - 江南雨的博客">
            <a:extLst>
              <a:ext uri="{FF2B5EF4-FFF2-40B4-BE49-F238E27FC236}">
                <a16:creationId xmlns:a16="http://schemas.microsoft.com/office/drawing/2014/main" id="{E4EB8908-8B50-29F5-731C-1CC3B4165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53" y="3429000"/>
            <a:ext cx="2963820" cy="236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tch yaw roll 的区别（转载） - 江南雨 - 江南雨的博客">
            <a:extLst>
              <a:ext uri="{FF2B5EF4-FFF2-40B4-BE49-F238E27FC236}">
                <a16:creationId xmlns:a16="http://schemas.microsoft.com/office/drawing/2014/main" id="{B045CFA5-974D-85CB-D46F-9C6C8519B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877" y="3429000"/>
            <a:ext cx="2963820" cy="238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itch yaw roll 的区别（转载） - 江南雨 - 江南雨的博客">
            <a:extLst>
              <a:ext uri="{FF2B5EF4-FFF2-40B4-BE49-F238E27FC236}">
                <a16:creationId xmlns:a16="http://schemas.microsoft.com/office/drawing/2014/main" id="{9F878A3F-835A-839F-A6DB-519370BB8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97" y="3384965"/>
            <a:ext cx="2953695" cy="238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94E8523-8C5B-ACEB-4471-334825B7949E}"/>
              </a:ext>
            </a:extLst>
          </p:cNvPr>
          <p:cNvSpPr txBox="1"/>
          <p:nvPr/>
        </p:nvSpPr>
        <p:spPr>
          <a:xfrm>
            <a:off x="2215567" y="5539358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tx2"/>
                </a:solidFill>
              </a:rPr>
              <a:t>yaw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A5584BC-21CD-0785-941A-99DA7D0A20F8}"/>
              </a:ext>
            </a:extLst>
          </p:cNvPr>
          <p:cNvSpPr txBox="1"/>
          <p:nvPr/>
        </p:nvSpPr>
        <p:spPr>
          <a:xfrm>
            <a:off x="5230119" y="5539358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tx2"/>
                </a:solidFill>
              </a:rPr>
              <a:t>pitch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6137FF3-61F0-1740-954F-45C22CBC8600}"/>
              </a:ext>
            </a:extLst>
          </p:cNvPr>
          <p:cNvSpPr txBox="1"/>
          <p:nvPr/>
        </p:nvSpPr>
        <p:spPr>
          <a:xfrm>
            <a:off x="8235512" y="5502621"/>
            <a:ext cx="643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tx2"/>
                </a:solidFill>
              </a:rPr>
              <a:t>roll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758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C4B80A-6867-EE8B-6B65-ACC09A2C7E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三维空间的刚体运动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3F31AE-3134-0836-3B69-F68BA6F84F3A}"/>
              </a:ext>
            </a:extLst>
          </p:cNvPr>
          <p:cNvSpPr txBox="1"/>
          <p:nvPr/>
        </p:nvSpPr>
        <p:spPr>
          <a:xfrm>
            <a:off x="1054752" y="1405479"/>
            <a:ext cx="974248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2"/>
                </a:solidFill>
              </a:rPr>
              <a:t>万向锁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欧拉角的奇异性问题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在特定值时，旋转自由度减</a:t>
            </a:r>
            <a:r>
              <a:rPr lang="en-US" altLang="zh-CN" sz="2000" dirty="0"/>
              <a:t>1</a:t>
            </a:r>
            <a:endParaRPr lang="zh-CN" alt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yaw-pitch-roll</a:t>
            </a:r>
            <a:r>
              <a:rPr lang="zh-CN" altLang="en-US" sz="2000" dirty="0"/>
              <a:t>顺序下，当</a:t>
            </a:r>
            <a:r>
              <a:rPr lang="en-US" altLang="zh-CN" sz="2000" dirty="0"/>
              <a:t>pitch</a:t>
            </a:r>
            <a:r>
              <a:rPr lang="zh-CN" altLang="en-US" sz="2000" dirty="0"/>
              <a:t>为</a:t>
            </a:r>
            <a:r>
              <a:rPr lang="en-US" altLang="zh-CN" sz="2000" dirty="0"/>
              <a:t>90</a:t>
            </a:r>
            <a:r>
              <a:rPr lang="zh-CN" altLang="en-US" sz="2000" dirty="0"/>
              <a:t>度时，存在奇异性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DFDE31-A7C9-AE71-9676-F9F36B4A9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397" y="3272776"/>
            <a:ext cx="2599484" cy="26029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26DCB31-8003-521A-8726-BA2931CC7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574" y="3272775"/>
            <a:ext cx="2743603" cy="260290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F9FE68E-7A8F-9721-01E0-BD2BA147C307}"/>
              </a:ext>
            </a:extLst>
          </p:cNvPr>
          <p:cNvSpPr txBox="1"/>
          <p:nvPr/>
        </p:nvSpPr>
        <p:spPr>
          <a:xfrm>
            <a:off x="2074253" y="595446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2"/>
                </a:solidFill>
              </a:rPr>
              <a:t>正常情况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2A69CA7-EB7B-F033-8500-5D329CA63923}"/>
              </a:ext>
            </a:extLst>
          </p:cNvPr>
          <p:cNvSpPr txBox="1"/>
          <p:nvPr/>
        </p:nvSpPr>
        <p:spPr>
          <a:xfrm>
            <a:off x="5483489" y="594141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2"/>
                </a:solidFill>
              </a:rPr>
              <a:t>奇异情况</a:t>
            </a:r>
          </a:p>
        </p:txBody>
      </p:sp>
    </p:spTree>
    <p:extLst>
      <p:ext uri="{BB962C8B-B14F-4D97-AF65-F5344CB8AC3E}">
        <p14:creationId xmlns:p14="http://schemas.microsoft.com/office/powerpoint/2010/main" val="2684334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C4B80A-6867-EE8B-6B65-ACC09A2C7E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三维空间的刚体运动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3F31AE-3134-0836-3B69-F68BA6F84F3A}"/>
              </a:ext>
            </a:extLst>
          </p:cNvPr>
          <p:cNvSpPr txBox="1"/>
          <p:nvPr/>
        </p:nvSpPr>
        <p:spPr>
          <a:xfrm>
            <a:off x="1054752" y="1405479"/>
            <a:ext cx="974248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2"/>
                </a:solidFill>
              </a:rPr>
              <a:t>万向锁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由于死锁的存在，欧拉角不适合插值或迭代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多用于人机交互中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可以证明：仅用三个实数表达旋转时，不可避免地存在奇异性问题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SLAM</a:t>
            </a:r>
            <a:r>
              <a:rPr lang="zh-CN" altLang="en-US" sz="2000" dirty="0"/>
              <a:t>中亦很少用欧拉角表达姿态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59285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C4B80A-6867-EE8B-6B65-ACC09A2C7E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三维空间的刚体运动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3F31AE-3134-0836-3B69-F68BA6F84F3A}"/>
              </a:ext>
            </a:extLst>
          </p:cNvPr>
          <p:cNvSpPr txBox="1"/>
          <p:nvPr/>
        </p:nvSpPr>
        <p:spPr>
          <a:xfrm>
            <a:off x="1054752" y="1405479"/>
            <a:ext cx="974248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2"/>
                </a:solidFill>
              </a:rPr>
              <a:t>四元数（</a:t>
            </a:r>
            <a:r>
              <a:rPr lang="en-US" altLang="zh-CN" sz="2800" b="1" dirty="0">
                <a:solidFill>
                  <a:schemeClr val="tx2"/>
                </a:solidFill>
              </a:rPr>
              <a:t>Quaternion</a:t>
            </a:r>
            <a:r>
              <a:rPr lang="zh-CN" altLang="en-US" sz="2800" b="1" dirty="0">
                <a:solidFill>
                  <a:schemeClr val="tx2"/>
                </a:solidFill>
              </a:rPr>
              <a:t>）</a:t>
            </a:r>
          </a:p>
          <a:p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四元数使用扩展的复数来表达旋转，</a:t>
            </a:r>
            <a:r>
              <a:rPr lang="en-US" altLang="zh-CN" sz="2000" dirty="0"/>
              <a:t>3D</a:t>
            </a:r>
            <a:r>
              <a:rPr lang="zh-CN" altLang="en-US" sz="2000" dirty="0"/>
              <a:t>旋转可以用单位四元数表达</a:t>
            </a:r>
            <a:endParaRPr lang="en-US" altLang="zh-CN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有三个虚部和一个实部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四元数相比于角轴、欧拉角的优势：紧凑、无奇异性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9471A42-523E-2583-DB7E-28C9A0C18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341" y="2873885"/>
            <a:ext cx="3638952" cy="8049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1411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DCE303-47D4-400A-B480-DF8A6C7A5C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04161" y="1647762"/>
            <a:ext cx="1095178" cy="721763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F565AC4-BC62-426E-9519-45ACF2E772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40864" y="3311634"/>
            <a:ext cx="8602675" cy="891332"/>
          </a:xfrm>
        </p:spPr>
        <p:txBody>
          <a:bodyPr/>
          <a:lstStyle/>
          <a:p>
            <a:r>
              <a:rPr lang="zh-CN" altLang="en-US" dirty="0"/>
              <a:t>位姿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3923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C4B80A-6867-EE8B-6B65-ACC09A2C7E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位姿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3F31AE-3134-0836-3B69-F68BA6F84F3A}"/>
              </a:ext>
            </a:extLst>
          </p:cNvPr>
          <p:cNvSpPr txBox="1"/>
          <p:nvPr/>
        </p:nvSpPr>
        <p:spPr>
          <a:xfrm>
            <a:off x="1054752" y="1405479"/>
            <a:ext cx="9742483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2"/>
                </a:solidFill>
              </a:rPr>
              <a:t>位姿（</a:t>
            </a:r>
            <a:r>
              <a:rPr lang="en-US" altLang="zh-CN" sz="2800" b="1" dirty="0">
                <a:solidFill>
                  <a:schemeClr val="tx2"/>
                </a:solidFill>
                <a:hlinkClick r:id="rId2"/>
              </a:rPr>
              <a:t>Pose</a:t>
            </a:r>
            <a:r>
              <a:rPr lang="zh-CN" altLang="en-US" sz="2800" b="1" dirty="0">
                <a:solidFill>
                  <a:schemeClr val="tx2"/>
                </a:solidFill>
              </a:rPr>
              <a:t>）</a:t>
            </a:r>
          </a:p>
          <a:p>
            <a:endParaRPr lang="en-US" altLang="zh-CN" sz="2000" dirty="0"/>
          </a:p>
          <a:p>
            <a:r>
              <a:rPr lang="zh-CN" altLang="en-US" sz="2000" b="1" dirty="0"/>
              <a:t>位置（</a:t>
            </a:r>
            <a:r>
              <a:rPr lang="en-US" altLang="zh-CN" sz="2000" b="1" dirty="0"/>
              <a:t>position</a:t>
            </a:r>
            <a:r>
              <a:rPr lang="zh-CN" altLang="en-US" sz="2000" b="1" dirty="0"/>
              <a:t>）</a:t>
            </a:r>
            <a:endParaRPr lang="en-US" altLang="zh-CN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/>
              <a:t>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/>
              <a:t>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/>
              <a:t>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b="1" dirty="0"/>
          </a:p>
          <a:p>
            <a:r>
              <a:rPr lang="zh-CN" altLang="en-US" sz="2000" b="1" dirty="0"/>
              <a:t>姿态（</a:t>
            </a:r>
            <a:r>
              <a:rPr lang="en-US" altLang="zh-CN" sz="2000" b="1" dirty="0"/>
              <a:t>orientation</a:t>
            </a:r>
            <a:r>
              <a:rPr lang="zh-CN" altLang="en-US" sz="2000" b="1" dirty="0"/>
              <a:t>）</a:t>
            </a:r>
            <a:endParaRPr lang="en-US" altLang="zh-CN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/>
              <a:t>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/>
              <a:t>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/>
              <a:t>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/>
              <a:t>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238117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DCE303-47D4-400A-B480-DF8A6C7A5C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04161" y="1647762"/>
            <a:ext cx="1095178" cy="721763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F565AC4-BC62-426E-9519-45ACF2E772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</a:p>
        </p:txBody>
      </p:sp>
    </p:spTree>
    <p:extLst>
      <p:ext uri="{BB962C8B-B14F-4D97-AF65-F5344CB8AC3E}">
        <p14:creationId xmlns:p14="http://schemas.microsoft.com/office/powerpoint/2010/main" val="393341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C4F50E9-5200-435E-88DD-97C2C4DF88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谢 谢 观 看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8FAE666-6820-4E3F-A3AA-C8922FFFB3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————     </a:t>
            </a:r>
            <a:r>
              <a:rPr lang="en-US" altLang="zh-CN" dirty="0">
                <a:latin typeface="Technic" panose="00000400000000000000" pitchFamily="2" charset="2"/>
              </a:rPr>
              <a:t>THANK   YOU   FOR   WATCHING     </a:t>
            </a:r>
            <a:r>
              <a:rPr lang="en-US" altLang="zh-CN" dirty="0"/>
              <a:t>————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562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5846A751-F382-4C7B-AFD4-3F31B037D9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硬件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5FDB7D-B581-554E-52C5-6ED29325AB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0" t="2413" r="2116" b="2199"/>
          <a:stretch/>
        </p:blipFill>
        <p:spPr>
          <a:xfrm>
            <a:off x="5537607" y="1194196"/>
            <a:ext cx="6064302" cy="479145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C86B271-5E4D-2EA7-6842-A8010E421D77}"/>
              </a:ext>
            </a:extLst>
          </p:cNvPr>
          <p:cNvSpPr txBox="1"/>
          <p:nvPr/>
        </p:nvSpPr>
        <p:spPr>
          <a:xfrm>
            <a:off x="387705" y="1572151"/>
            <a:ext cx="51499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RoboMaster</a:t>
            </a:r>
            <a:r>
              <a:rPr lang="en-US" altLang="zh-CN" dirty="0"/>
              <a:t> AI </a:t>
            </a:r>
            <a:r>
              <a:rPr lang="zh-CN" altLang="en-US" dirty="0"/>
              <a:t>机器人由底盘模块、拓展模块、云台模块、发射模块和裁判系统模块组成。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底盘模块包含一组麦克纳姆轮，可实现机器人全向移动；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拓展模块可搭载外部控制器（如 </a:t>
            </a:r>
            <a:r>
              <a:rPr lang="en-US" altLang="zh-CN" b="1" dirty="0"/>
              <a:t>NUC</a:t>
            </a:r>
            <a:r>
              <a:rPr lang="zh-CN" altLang="en-US" dirty="0"/>
              <a:t>、妙算等）及传感器（如摄像头、</a:t>
            </a:r>
            <a:r>
              <a:rPr lang="zh-CN" altLang="en-US" b="1" dirty="0"/>
              <a:t>激光雷达</a:t>
            </a:r>
            <a:r>
              <a:rPr lang="zh-CN" altLang="en-US" dirty="0"/>
              <a:t>等），同时拓展模块包含一组环绕机器人四周的保险杠结构，有效减少撞击对于机器人的影响，提高机器人的使用寿命；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云台模块可完成 </a:t>
            </a:r>
            <a:r>
              <a:rPr lang="en-US" altLang="zh-CN" dirty="0"/>
              <a:t>Pitch </a:t>
            </a:r>
            <a:r>
              <a:rPr lang="zh-CN" altLang="en-US" dirty="0"/>
              <a:t>和 </a:t>
            </a:r>
            <a:r>
              <a:rPr lang="en-US" altLang="zh-CN" dirty="0"/>
              <a:t>Yaw </a:t>
            </a:r>
            <a:r>
              <a:rPr lang="zh-CN" altLang="en-US" dirty="0"/>
              <a:t>两个自由度的旋转运动，提升机器人的灵活性和对抗能力；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发射机构模块可发射 </a:t>
            </a:r>
            <a:r>
              <a:rPr lang="en-US" altLang="zh-CN" dirty="0"/>
              <a:t>17mm </a:t>
            </a:r>
            <a:r>
              <a:rPr lang="zh-CN" altLang="en-US" dirty="0"/>
              <a:t>弹丸；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裁判系统</a:t>
            </a:r>
            <a:r>
              <a:rPr lang="zh-CN" altLang="en-US" dirty="0"/>
              <a:t>模块内置传感器，可检测机器人受到的伤害值，当机器人血量降低为零时，裁判系统自动切断电源，模拟机器人阵亡。</a:t>
            </a:r>
          </a:p>
        </p:txBody>
      </p:sp>
    </p:spTree>
    <p:extLst>
      <p:ext uri="{BB962C8B-B14F-4D97-AF65-F5344CB8AC3E}">
        <p14:creationId xmlns:p14="http://schemas.microsoft.com/office/powerpoint/2010/main" val="191083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5846A751-F382-4C7B-AFD4-3F31B037D9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硬件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424465-A253-1AA3-AD00-BD0DB716A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24" y="2665491"/>
            <a:ext cx="3422826" cy="311801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36530A4-77A5-B0F1-D2BA-C418720E9C33}"/>
              </a:ext>
            </a:extLst>
          </p:cNvPr>
          <p:cNvSpPr txBox="1"/>
          <p:nvPr/>
        </p:nvSpPr>
        <p:spPr>
          <a:xfrm>
            <a:off x="456324" y="220382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2">
                    <a:lumMod val="75000"/>
                  </a:schemeClr>
                </a:solidFill>
              </a:rPr>
              <a:t>电池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862C2E-60E1-F4AA-B109-96BF4707A9BA}"/>
              </a:ext>
            </a:extLst>
          </p:cNvPr>
          <p:cNvSpPr txBox="1"/>
          <p:nvPr/>
        </p:nvSpPr>
        <p:spPr>
          <a:xfrm>
            <a:off x="4325964" y="470921"/>
            <a:ext cx="72686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2">
                    <a:lumMod val="75000"/>
                  </a:schemeClr>
                </a:solidFill>
              </a:rPr>
              <a:t>开启</a:t>
            </a:r>
            <a:r>
              <a:rPr lang="en-US" altLang="zh-CN" sz="2800" b="1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zh-CN" altLang="en-US" sz="2800" b="1" dirty="0">
                <a:solidFill>
                  <a:schemeClr val="tx2">
                    <a:lumMod val="75000"/>
                  </a:schemeClr>
                </a:solidFill>
              </a:rPr>
              <a:t>关闭</a:t>
            </a:r>
            <a:endParaRPr lang="en-US" altLang="zh-CN" sz="2800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zh-CN" altLang="en-US" sz="2000" dirty="0"/>
              <a:t>短按电池开关一次，再长按电池开关 </a:t>
            </a:r>
            <a:r>
              <a:rPr lang="en-US" altLang="zh-CN" sz="2000" dirty="0"/>
              <a:t>2 </a:t>
            </a:r>
            <a:r>
              <a:rPr lang="zh-CN" altLang="en-US" sz="2000" dirty="0"/>
              <a:t>秒以上，即可开启</a:t>
            </a:r>
            <a:r>
              <a:rPr lang="en-US" altLang="zh-CN" sz="2000" dirty="0"/>
              <a:t>/</a:t>
            </a:r>
            <a:r>
              <a:rPr lang="zh-CN" altLang="en-US" sz="2000" dirty="0"/>
              <a:t>关闭智能电池。电池开启时，电量指示灯显示当前电池电量；电池关闭时，指示灯均熄灭。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4B6F72B-E757-10F2-88B5-E06421B36B45}"/>
              </a:ext>
            </a:extLst>
          </p:cNvPr>
          <p:cNvSpPr txBox="1"/>
          <p:nvPr/>
        </p:nvSpPr>
        <p:spPr>
          <a:xfrm>
            <a:off x="4325964" y="2203826"/>
            <a:ext cx="72686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2">
                    <a:lumMod val="75000"/>
                  </a:schemeClr>
                </a:solidFill>
              </a:rPr>
              <a:t>充电</a:t>
            </a:r>
            <a:endParaRPr lang="en-US" altLang="zh-CN" sz="2800" b="1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充电状态下电池电量指示灯将会循环闪烁，并指示当前电量。 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电量指示灯全部熄灭时表示电池已充满。请取下电池和充电器，完成充电。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C8C8E31-73AB-FFA2-693B-01290C785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600" y="3429000"/>
            <a:ext cx="4743694" cy="283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16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5E8A18-5410-957B-DAAF-73053351E9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硬件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B2F51A4-7860-69DC-B483-DCDEB52EBC55}"/>
              </a:ext>
            </a:extLst>
          </p:cNvPr>
          <p:cNvSpPr txBox="1"/>
          <p:nvPr/>
        </p:nvSpPr>
        <p:spPr>
          <a:xfrm>
            <a:off x="859657" y="1370690"/>
            <a:ext cx="10472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2">
                    <a:lumMod val="75000"/>
                  </a:schemeClr>
                </a:solidFill>
              </a:rPr>
              <a:t>启动机器人</a:t>
            </a:r>
            <a:endParaRPr lang="en-US" altLang="zh-CN" sz="2800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zh-CN" altLang="en-US" sz="2000" dirty="0"/>
              <a:t>电池架位于机器人底盘中部，云台后方。使用时，请将电池竖直插入电池架中。位置如图：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BA8327-5994-297B-8F4E-DB587B588A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3" t="1701"/>
          <a:stretch/>
        </p:blipFill>
        <p:spPr>
          <a:xfrm>
            <a:off x="859657" y="2275768"/>
            <a:ext cx="5011467" cy="43876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A85160E-2589-4934-6E5E-A37B7FDFB45C}"/>
              </a:ext>
            </a:extLst>
          </p:cNvPr>
          <p:cNvSpPr txBox="1"/>
          <p:nvPr/>
        </p:nvSpPr>
        <p:spPr>
          <a:xfrm>
            <a:off x="6466637" y="2495225"/>
            <a:ext cx="46524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       </a:t>
            </a:r>
            <a:r>
              <a:rPr lang="zh-CN" altLang="en-US" sz="2000" dirty="0"/>
              <a:t>将电池安装到电池架后，开启电池，打开机器人的开关按钮，开关按钮位于电池架上。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       机器人接通电源后，会进行一次自检，表现为裁判系统主控灯柱血量由 </a:t>
            </a:r>
            <a:r>
              <a:rPr lang="en-US" altLang="zh-CN" sz="2000" dirty="0"/>
              <a:t>0 %</a:t>
            </a:r>
            <a:r>
              <a:rPr lang="zh-CN" altLang="en-US" sz="2000" dirty="0"/>
              <a:t>逐渐加到</a:t>
            </a:r>
            <a:r>
              <a:rPr lang="en-US" altLang="zh-CN" sz="2000" dirty="0"/>
              <a:t>90 %</a:t>
            </a:r>
            <a:r>
              <a:rPr lang="zh-CN" altLang="en-US" sz="2000" dirty="0"/>
              <a:t>，自检通过则主控灯柱血量会加到 </a:t>
            </a:r>
            <a:r>
              <a:rPr lang="en-US" altLang="zh-CN" sz="2000" dirty="0"/>
              <a:t>100 %</a:t>
            </a:r>
            <a:r>
              <a:rPr lang="zh-CN" altLang="en-US" sz="2000" dirty="0"/>
              <a:t>，机器人自检期间遥控器操作无效。 </a:t>
            </a:r>
          </a:p>
        </p:txBody>
      </p:sp>
    </p:spTree>
    <p:extLst>
      <p:ext uri="{BB962C8B-B14F-4D97-AF65-F5344CB8AC3E}">
        <p14:creationId xmlns:p14="http://schemas.microsoft.com/office/powerpoint/2010/main" val="26428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DCE303-47D4-400A-B480-DF8A6C7A5C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04161" y="1647762"/>
            <a:ext cx="1095178" cy="721763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F565AC4-BC62-426E-9519-45ACF2E772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40864" y="3311634"/>
            <a:ext cx="8602675" cy="891332"/>
          </a:xfrm>
        </p:spPr>
        <p:txBody>
          <a:bodyPr/>
          <a:lstStyle/>
          <a:p>
            <a:r>
              <a:rPr lang="zh-CN" altLang="en-US" dirty="0"/>
              <a:t>三维空间的刚体运动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659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C4B80A-6867-EE8B-6B65-ACC09A2C7E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三维空间的刚体运动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3F31AE-3134-0836-3B69-F68BA6F84F3A}"/>
              </a:ext>
            </a:extLst>
          </p:cNvPr>
          <p:cNvSpPr txBox="1"/>
          <p:nvPr/>
        </p:nvSpPr>
        <p:spPr>
          <a:xfrm>
            <a:off x="1113274" y="1322916"/>
            <a:ext cx="3253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2">
                    <a:lumMod val="75000"/>
                  </a:schemeClr>
                </a:solidFill>
              </a:rPr>
              <a:t>坐标系</a:t>
            </a:r>
            <a:endParaRPr lang="en-US" altLang="zh-CN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53D27BF-BE1E-1320-4598-3EA827396AE0}"/>
              </a:ext>
            </a:extLst>
          </p:cNvPr>
          <p:cNvSpPr txBox="1"/>
          <p:nvPr/>
        </p:nvSpPr>
        <p:spPr>
          <a:xfrm>
            <a:off x="7882857" y="1846136"/>
            <a:ext cx="32539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2">
                    <a:lumMod val="75000"/>
                  </a:schemeClr>
                </a:solidFill>
              </a:rPr>
              <a:t>常见坐标系</a:t>
            </a:r>
            <a:endParaRPr lang="en-US" altLang="zh-CN" sz="800" b="1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33333"/>
                </a:solidFill>
                <a:latin typeface="Helvetica Neue"/>
              </a:rPr>
              <a:t>固定的世界坐标系</a:t>
            </a:r>
            <a:endParaRPr lang="en-US" altLang="zh-CN" sz="2000" dirty="0">
              <a:solidFill>
                <a:srgbClr val="333333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33333"/>
                </a:solidFill>
                <a:latin typeface="Helvetica Neue"/>
              </a:rPr>
              <a:t>移动的机器人坐标系</a:t>
            </a:r>
            <a:endParaRPr lang="en-US" altLang="zh-CN" sz="2000" dirty="0">
              <a:solidFill>
                <a:srgbClr val="333333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33333"/>
                </a:solidFill>
                <a:latin typeface="Helvetica Neue"/>
              </a:rPr>
              <a:t>不同传感器的坐标系</a:t>
            </a:r>
            <a:endParaRPr lang="zh-CN" altLang="en-US" sz="20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63C9313-9E86-4E32-EC4D-0EA7FEB53A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79"/>
          <a:stretch/>
        </p:blipFill>
        <p:spPr>
          <a:xfrm>
            <a:off x="4449275" y="1917471"/>
            <a:ext cx="2866194" cy="35113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1E78DC9-E1C8-A1B3-C23F-490C00DD8E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8"/>
          <a:stretch/>
        </p:blipFill>
        <p:spPr>
          <a:xfrm>
            <a:off x="1177251" y="1917471"/>
            <a:ext cx="2897808" cy="351135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EF95010-94AA-F077-A3A3-AADA6983D436}"/>
              </a:ext>
            </a:extLst>
          </p:cNvPr>
          <p:cNvSpPr txBox="1"/>
          <p:nvPr/>
        </p:nvSpPr>
        <p:spPr>
          <a:xfrm>
            <a:off x="2187573" y="542205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左手系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078C620-0E6C-DC92-5FBB-5C1BB3842E67}"/>
              </a:ext>
            </a:extLst>
          </p:cNvPr>
          <p:cNvSpPr txBox="1"/>
          <p:nvPr/>
        </p:nvSpPr>
        <p:spPr>
          <a:xfrm>
            <a:off x="5443790" y="542205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右手系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C161A9F-CE4C-1D63-EB7B-325C09437468}"/>
              </a:ext>
            </a:extLst>
          </p:cNvPr>
          <p:cNvSpPr txBox="1"/>
          <p:nvPr/>
        </p:nvSpPr>
        <p:spPr>
          <a:xfrm>
            <a:off x="7882856" y="3893173"/>
            <a:ext cx="3253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tx2">
                    <a:lumMod val="75000"/>
                  </a:schemeClr>
                </a:solidFill>
              </a:rPr>
              <a:t>ROS</a:t>
            </a:r>
          </a:p>
          <a:p>
            <a:r>
              <a:rPr lang="en-US" altLang="zh-CN" sz="2000" dirty="0" err="1">
                <a:solidFill>
                  <a:srgbClr val="333333"/>
                </a:solidFill>
                <a:latin typeface="Helvetica Neue"/>
              </a:rPr>
              <a:t>ros</a:t>
            </a:r>
            <a:r>
              <a:rPr lang="zh-CN" altLang="en-US" sz="2000" dirty="0">
                <a:solidFill>
                  <a:srgbClr val="333333"/>
                </a:solidFill>
                <a:latin typeface="Helvetica Neue"/>
              </a:rPr>
              <a:t>使用右手系，</a:t>
            </a:r>
            <a:r>
              <a:rPr lang="en-US" altLang="zh-CN" sz="2000" dirty="0">
                <a:solidFill>
                  <a:srgbClr val="333333"/>
                </a:solidFill>
                <a:latin typeface="Helvetica Neue"/>
              </a:rPr>
              <a:t>Z</a:t>
            </a:r>
            <a:r>
              <a:rPr lang="zh-CN" altLang="en-US" sz="2000" dirty="0">
                <a:solidFill>
                  <a:srgbClr val="333333"/>
                </a:solidFill>
                <a:latin typeface="Helvetica Neue"/>
              </a:rPr>
              <a:t>轴向上。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8138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C4B80A-6867-EE8B-6B65-ACC09A2C7E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三维空间的刚体运动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C161A9F-CE4C-1D63-EB7B-325C09437468}"/>
              </a:ext>
            </a:extLst>
          </p:cNvPr>
          <p:cNvSpPr txBox="1"/>
          <p:nvPr/>
        </p:nvSpPr>
        <p:spPr>
          <a:xfrm>
            <a:off x="1054752" y="1493786"/>
            <a:ext cx="678714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2">
                    <a:lumMod val="75000"/>
                  </a:schemeClr>
                </a:solidFill>
              </a:rPr>
              <a:t>如何描述坐标系与坐标系之间的变化</a:t>
            </a:r>
            <a:endParaRPr lang="en-US" altLang="zh-CN" sz="2800" b="1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33333"/>
                </a:solidFill>
                <a:latin typeface="Helvetica Neue"/>
              </a:rPr>
              <a:t>平移</a:t>
            </a:r>
            <a:endParaRPr lang="en-US" altLang="zh-CN" sz="2000" dirty="0">
              <a:solidFill>
                <a:srgbClr val="333333"/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33333"/>
                </a:solidFill>
                <a:latin typeface="Helvetica Neue"/>
              </a:rPr>
              <a:t>旋转</a:t>
            </a:r>
            <a:endParaRPr lang="zh-CN" altLang="en-US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08363F5-612D-D123-6DF9-8F181737C2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42" b="7064"/>
          <a:stretch/>
        </p:blipFill>
        <p:spPr>
          <a:xfrm>
            <a:off x="880749" y="2632559"/>
            <a:ext cx="6280831" cy="286755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73B89ED-0B3B-AB7A-6BDA-C79D8FDE9E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91"/>
          <a:stretch/>
        </p:blipFill>
        <p:spPr>
          <a:xfrm>
            <a:off x="7421192" y="1557676"/>
            <a:ext cx="4100247" cy="394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3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C4B80A-6867-EE8B-6B65-ACC09A2C7E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三维空间的刚体运动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3F31AE-3134-0836-3B69-F68BA6F84F3A}"/>
              </a:ext>
            </a:extLst>
          </p:cNvPr>
          <p:cNvSpPr txBox="1"/>
          <p:nvPr/>
        </p:nvSpPr>
        <p:spPr>
          <a:xfrm>
            <a:off x="1054752" y="1259175"/>
            <a:ext cx="974248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2"/>
                </a:solidFill>
              </a:rPr>
              <a:t>旋转矩阵</a:t>
            </a:r>
            <a:endParaRPr lang="en-US" altLang="zh-CN" sz="2800" b="1" dirty="0">
              <a:solidFill>
                <a:schemeClr val="tx2"/>
              </a:solidFill>
            </a:endParaRPr>
          </a:p>
          <a:p>
            <a:endParaRPr lang="en-US" altLang="zh-CN" sz="1000" b="1" dirty="0">
              <a:solidFill>
                <a:schemeClr val="tx2"/>
              </a:solidFill>
            </a:endParaRPr>
          </a:p>
          <a:p>
            <a:r>
              <a:rPr lang="zh-CN" altLang="en-US" sz="2000" dirty="0"/>
              <a:t>       我们设某个单位正交基    </a:t>
            </a:r>
            <a:r>
              <a:rPr lang="en-US" altLang="zh-CN" sz="2000" dirty="0"/>
              <a:t>              </a:t>
            </a:r>
            <a:r>
              <a:rPr lang="zh-CN" altLang="en-US" sz="2000" dirty="0"/>
              <a:t>经过一次旋转，变成了 </a:t>
            </a:r>
            <a:r>
              <a:rPr lang="en-US" altLang="zh-CN" sz="2000" dirty="0"/>
              <a:t>                </a:t>
            </a:r>
            <a:r>
              <a:rPr lang="zh-CN" altLang="en-US" sz="2000" dirty="0"/>
              <a:t>。那么，对于同一个向量 </a:t>
            </a:r>
            <a:r>
              <a:rPr lang="en-US" altLang="zh-CN" sz="2000" dirty="0"/>
              <a:t>a</a:t>
            </a:r>
            <a:r>
              <a:rPr lang="zh-CN" altLang="en-US" sz="2000" dirty="0"/>
              <a:t>（注意该向量并没有随着坐标系的旋转而发生运动），它在两个坐标系下的坐标为 </a:t>
            </a:r>
            <a:r>
              <a:rPr lang="en-US" altLang="zh-CN" sz="2000" dirty="0"/>
              <a:t>                   </a:t>
            </a:r>
            <a:r>
              <a:rPr lang="zh-CN" altLang="en-US" sz="2000" dirty="0"/>
              <a:t>和 </a:t>
            </a:r>
            <a:r>
              <a:rPr lang="en-US" altLang="zh-CN" sz="2000" dirty="0"/>
              <a:t>                   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根据坐标的定义，有：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为了描述两个坐标之间的关系，我们对等式左右同时左乘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C295DE3-E658-3FAA-1003-6F1EEF344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067" y="1823543"/>
            <a:ext cx="1121076" cy="38436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48E2E00-253A-8D32-0E64-8988C8D1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586" y="1823543"/>
            <a:ext cx="1123744" cy="4238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FB7A22-9834-7D6D-A3F5-83BDA8707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874" y="2491350"/>
            <a:ext cx="1339630" cy="3806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EE74B5D-AAC8-5025-2DEF-7E0144C161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2790" y="2489258"/>
            <a:ext cx="1339630" cy="38275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D008135-34E7-8870-4C1A-D48C7485458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381" b="15383"/>
          <a:stretch/>
        </p:blipFill>
        <p:spPr>
          <a:xfrm>
            <a:off x="1054752" y="3623015"/>
            <a:ext cx="4298391" cy="139720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F688185-A5E8-51B4-516D-838542AB644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507" r="-1"/>
          <a:stretch/>
        </p:blipFill>
        <p:spPr>
          <a:xfrm>
            <a:off x="7556602" y="4709127"/>
            <a:ext cx="697219" cy="136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4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1617</TotalTime>
  <Words>954</Words>
  <Application>Microsoft Office PowerPoint</Application>
  <PresentationFormat>宽屏</PresentationFormat>
  <Paragraphs>144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2" baseType="lpstr">
      <vt:lpstr>Helvetica Neue</vt:lpstr>
      <vt:lpstr>等线</vt:lpstr>
      <vt:lpstr>方正粗黑宋简体</vt:lpstr>
      <vt:lpstr>华文楷体</vt:lpstr>
      <vt:lpstr>宋体</vt:lpstr>
      <vt:lpstr>微软雅黑</vt:lpstr>
      <vt:lpstr>Arial</vt:lpstr>
      <vt:lpstr>Calibri</vt:lpstr>
      <vt:lpstr>DejaVu Math TeX Gyre</vt:lpstr>
      <vt:lpstr>Technic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BoLoo</dc:creator>
  <cp:lastModifiedBy>Mu Kevin</cp:lastModifiedBy>
  <cp:revision>32</cp:revision>
  <dcterms:created xsi:type="dcterms:W3CDTF">2022-04-11T04:00:41Z</dcterms:created>
  <dcterms:modified xsi:type="dcterms:W3CDTF">2023-08-16T07:37:50Z</dcterms:modified>
</cp:coreProperties>
</file>